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6" r:id="rId4"/>
    <p:sldId id="262" r:id="rId5"/>
    <p:sldId id="309" r:id="rId6"/>
    <p:sldId id="261" r:id="rId7"/>
    <p:sldId id="307" r:id="rId8"/>
    <p:sldId id="310" r:id="rId9"/>
    <p:sldId id="308" r:id="rId10"/>
    <p:sldId id="311" r:id="rId11"/>
    <p:sldId id="313" r:id="rId12"/>
    <p:sldId id="305" r:id="rId13"/>
    <p:sldId id="312" r:id="rId14"/>
    <p:sldId id="314" r:id="rId15"/>
    <p:sldId id="298" r:id="rId16"/>
    <p:sldId id="299" r:id="rId17"/>
    <p:sldId id="300" r:id="rId18"/>
    <p:sldId id="301" r:id="rId19"/>
    <p:sldId id="302" r:id="rId20"/>
    <p:sldId id="258" r:id="rId21"/>
    <p:sldId id="259" r:id="rId22"/>
    <p:sldId id="303" r:id="rId23"/>
    <p:sldId id="304" r:id="rId24"/>
    <p:sldId id="315" r:id="rId25"/>
    <p:sldId id="31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61BFD00-9BC6-46E9-935B-38EAE2919AD5}">
          <p14:sldIdLst>
            <p14:sldId id="256"/>
            <p14:sldId id="257"/>
            <p14:sldId id="306"/>
            <p14:sldId id="262"/>
            <p14:sldId id="309"/>
            <p14:sldId id="261"/>
            <p14:sldId id="307"/>
            <p14:sldId id="310"/>
            <p14:sldId id="308"/>
            <p14:sldId id="311"/>
            <p14:sldId id="313"/>
            <p14:sldId id="305"/>
            <p14:sldId id="312"/>
            <p14:sldId id="314"/>
          </p14:sldIdLst>
        </p14:section>
        <p14:section name="请求分段" id="{3942BAB9-A44B-48E7-AADC-408A442B1762}">
          <p14:sldIdLst>
            <p14:sldId id="298"/>
            <p14:sldId id="299"/>
            <p14:sldId id="300"/>
            <p14:sldId id="301"/>
            <p14:sldId id="302"/>
            <p14:sldId id="258"/>
            <p14:sldId id="259"/>
            <p14:sldId id="303"/>
            <p14:sldId id="304"/>
            <p14:sldId id="315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4660"/>
  </p:normalViewPr>
  <p:slideViewPr>
    <p:cSldViewPr snapToGrid="0">
      <p:cViewPr varScale="1">
        <p:scale>
          <a:sx n="54" d="100"/>
          <a:sy n="54" d="100"/>
        </p:scale>
        <p:origin x="2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478B9-7DBA-12A5-5106-4B20927C8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37ACAC-A8F1-F47B-AEDD-A746B3428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83439D-561B-5C50-291C-084BE0A59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B7BE3-7815-4BEE-A787-51D08840E4E1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045496-422F-1994-AA1A-1203AF84A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4A630F-A64B-CA72-3D74-12E41DF4B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7192B-EA88-4381-A955-D5591CE88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028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3C7F78-8C21-7C50-B09D-6C35AA84D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0BF232-0ABE-44F0-5C07-B3154C88C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473C6F-6CFD-22DA-C7E2-A6893B697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B7BE3-7815-4BEE-A787-51D08840E4E1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57D4A2-D3BA-66BA-F274-4D583F658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0F56E-C220-2C0B-7A34-E315C9C3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7192B-EA88-4381-A955-D5591CE88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759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E607983-845E-5A0F-55ED-5D6D1AC7FB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6BC18B-21A0-8421-DD5D-932728ED0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1B9A0D-5D0D-2657-1D0B-4EB26D9D5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B7BE3-7815-4BEE-A787-51D08840E4E1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E7BB20-70A2-1E4A-B68B-3F71DA1D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251511-0EBF-13B1-ADCD-6420EFA5D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7192B-EA88-4381-A955-D5591CE88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57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FE7E91-27DE-34F0-F059-A6AFD868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82E36-3FCC-C202-169E-FF9202EDD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B4613D-2CB3-538B-0C14-EC9D3796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B7BE3-7815-4BEE-A787-51D08840E4E1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1FBB2C-E34D-7E30-23FF-DFB37BDD3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62230D-894C-5FE9-7C28-3CFF16459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7192B-EA88-4381-A955-D5591CE88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376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2AAF8-E4D7-345F-E5BA-F102C5273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ED2F76-7C5C-D9CB-7787-FF8C50209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429BF4-0C6C-7585-C7A7-F5835967F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B7BE3-7815-4BEE-A787-51D08840E4E1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459EA3-1C80-8757-0EA4-343B858DC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499580-BEA4-FA3F-2815-E55A027A4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7192B-EA88-4381-A955-D5591CE88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539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0A83F-46B3-1A9D-A096-40232B53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DD38FF-4FA4-E4ED-26D6-8B70A2DC3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847FE9-F0FF-3DA0-B285-24471BB22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ED19D1-F45C-75BB-4E83-483134150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B7BE3-7815-4BEE-A787-51D08840E4E1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575888-72D6-D6BF-D5BE-4D873696D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4EF80B-9B62-FBAF-1E1F-D942B533B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7192B-EA88-4381-A955-D5591CE88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62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BADBC-2106-4C55-4DFA-735171FC6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03CF42-B2DD-964F-B071-1F0A78B55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B92239-5721-948E-CE6F-45DC8B6EB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E06771-F766-9D3C-BA05-A94F6C918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88FFD7-2763-C565-4797-D59FB1442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B97437-8FB1-1EB3-5381-7D7B261D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B7BE3-7815-4BEE-A787-51D08840E4E1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AC5C9DD-EF18-EB1E-EC84-68A6F0C3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C60525C-E742-1E58-9AAB-ED3F13F7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7192B-EA88-4381-A955-D5591CE88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954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61B75-8281-8E7D-D4D1-8957C6AC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60EF94F-186F-C6B3-BAD9-ECAFC56DC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B7BE3-7815-4BEE-A787-51D08840E4E1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2C0F2F-C6B1-C83A-BC75-DB8368DF2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A8AD69-7681-8636-7214-5269139BE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7192B-EA88-4381-A955-D5591CE88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438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2694BB-7CCB-C122-C213-53D60E482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B7BE3-7815-4BEE-A787-51D08840E4E1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E4D0A9-B219-DDB5-A2B2-23F5FD936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93C4CE-1674-4F6D-A7B4-49C5DC03E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7192B-EA88-4381-A955-D5591CE88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0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2B4A1-B82A-FB97-3DBB-F3CB2FD9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9F458B-C1AE-D7CA-4195-5C960ADB7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02248E-3499-5139-74A9-6DFD02842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F41134-4BDB-A3DD-697C-99B1B5A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B7BE3-7815-4BEE-A787-51D08840E4E1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23F345-679A-DFFD-784B-7F2D1B935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0357E6-D3EE-2823-3C7C-07D31CD6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7192B-EA88-4381-A955-D5591CE88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544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83FC7A-54C6-F5CF-6A6C-09C4EFA93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E4DA54-98F7-E0DD-46C3-B8E564E87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5A667E-CFFF-A544-B12E-AD9823DF4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7D4E40-5634-1A14-D636-83FB0AF54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B7BE3-7815-4BEE-A787-51D08840E4E1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4518AF-B451-5BE2-1F79-5F2F8DB2A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B6B2E8-96F1-A36C-9DEE-259C64FD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7192B-EA88-4381-A955-D5591CE88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32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4A0BA1-91A3-2F46-D391-EBB301C6D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F5C5DD-3BA2-6D20-D4D6-887694DA5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20FDAF-BF69-473F-E07B-72BAAF2ED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B7BE3-7815-4BEE-A787-51D08840E4E1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014132-07B9-E2EB-3D8B-FD5654A01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E668F5-9216-6706-E3EB-A935524AF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7192B-EA88-4381-A955-D5591CE88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701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eetcode.cn/problems/lru-cach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DE151-A38F-65EC-ED49-4CCE36F1E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虚拟内存管理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CCB75E-94EA-6303-2877-9637A9751F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774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37A711C-CAF8-F1C9-A4F8-10BD9F226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49114"/>
            <a:ext cx="12148062" cy="4404800"/>
          </a:xfrm>
        </p:spPr>
      </p:pic>
    </p:spTree>
    <p:extLst>
      <p:ext uri="{BB962C8B-B14F-4D97-AF65-F5344CB8AC3E}">
        <p14:creationId xmlns:p14="http://schemas.microsoft.com/office/powerpoint/2010/main" val="2136206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DCB5FF7-D710-49B3-F1A9-AE1A32DF6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20" y="991124"/>
            <a:ext cx="11404002" cy="577366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0D49C4-53BA-111C-88C4-456FC2AB2C83}"/>
              </a:ext>
            </a:extLst>
          </p:cNvPr>
          <p:cNvSpPr txBox="1"/>
          <p:nvPr/>
        </p:nvSpPr>
        <p:spPr>
          <a:xfrm>
            <a:off x="568171" y="284085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B050"/>
                </a:solidFill>
              </a:rPr>
              <a:t>请求分页内存分配策略</a:t>
            </a:r>
          </a:p>
        </p:txBody>
      </p:sp>
    </p:spTree>
    <p:extLst>
      <p:ext uri="{BB962C8B-B14F-4D97-AF65-F5344CB8AC3E}">
        <p14:creationId xmlns:p14="http://schemas.microsoft.com/office/powerpoint/2010/main" val="40553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40FF7-9628-0C2E-03C8-0D9FD959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页面置换算法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2A550C-A668-21A0-FD08-8853579E6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025" y="1798992"/>
            <a:ext cx="10515600" cy="4708340"/>
          </a:xfrm>
        </p:spPr>
        <p:txBody>
          <a:bodyPr/>
          <a:lstStyle/>
          <a:p>
            <a:r>
              <a:rPr lang="en-US" altLang="zh-CN" dirty="0">
                <a:solidFill>
                  <a:srgbClr val="00B050"/>
                </a:solidFill>
              </a:rPr>
              <a:t>OPT</a:t>
            </a:r>
            <a:r>
              <a:rPr lang="zh-CN" altLang="en-US" dirty="0">
                <a:solidFill>
                  <a:srgbClr val="00B050"/>
                </a:solidFill>
              </a:rPr>
              <a:t>（往后看）</a:t>
            </a:r>
            <a:endParaRPr lang="en-US" altLang="zh-CN" dirty="0">
              <a:solidFill>
                <a:srgbClr val="00B050"/>
              </a:solidFill>
            </a:endParaRPr>
          </a:p>
          <a:p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>
                <a:solidFill>
                  <a:srgbClr val="00B050"/>
                </a:solidFill>
              </a:rPr>
              <a:t>FIFO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LRU </a:t>
            </a:r>
            <a:r>
              <a:rPr lang="zh-CN" altLang="en-US" dirty="0"/>
              <a:t>（往前看）（</a:t>
            </a:r>
            <a:r>
              <a:rPr lang="en-US" altLang="zh-CN" dirty="0">
                <a:hlinkClick r:id="rId2"/>
              </a:rPr>
              <a:t>146. LRU </a:t>
            </a:r>
            <a:r>
              <a:rPr lang="zh-CN" altLang="en-US" dirty="0">
                <a:hlinkClick r:id="rId2"/>
              </a:rPr>
              <a:t>缓存 </a:t>
            </a:r>
            <a:r>
              <a:rPr lang="en-US" altLang="zh-CN" dirty="0">
                <a:hlinkClick r:id="rId2"/>
              </a:rPr>
              <a:t>- </a:t>
            </a:r>
            <a:r>
              <a:rPr lang="zh-CN" altLang="en-US" dirty="0">
                <a:hlinkClick r:id="rId2"/>
              </a:rPr>
              <a:t>力扣（</a:t>
            </a:r>
            <a:r>
              <a:rPr lang="en-US" altLang="zh-CN" dirty="0" err="1">
                <a:hlinkClick r:id="rId2"/>
              </a:rPr>
              <a:t>LeetCode</a:t>
            </a:r>
            <a:r>
              <a:rPr lang="zh-CN" altLang="en-US" dirty="0">
                <a:hlinkClick r:id="rId2"/>
              </a:rPr>
              <a:t>）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>
                <a:solidFill>
                  <a:srgbClr val="00B050"/>
                </a:solidFill>
              </a:rPr>
              <a:t>CLOCK(</a:t>
            </a:r>
            <a:r>
              <a:rPr lang="zh-CN" altLang="en-US" dirty="0">
                <a:solidFill>
                  <a:srgbClr val="00B050"/>
                </a:solidFill>
              </a:rPr>
              <a:t>见课本</a:t>
            </a:r>
            <a:r>
              <a:rPr lang="en-US" altLang="zh-CN" dirty="0">
                <a:solidFill>
                  <a:srgbClr val="00B050"/>
                </a:solidFill>
              </a:rPr>
              <a:t>)</a:t>
            </a:r>
          </a:p>
          <a:p>
            <a:r>
              <a:rPr lang="en-US" altLang="zh-CN" dirty="0"/>
              <a:t>LFU</a:t>
            </a:r>
          </a:p>
          <a:p>
            <a:r>
              <a:rPr lang="zh-CN" altLang="en-US" dirty="0"/>
              <a:t>页面缓冲算法</a:t>
            </a:r>
            <a:r>
              <a:rPr lang="en-US" altLang="zh-CN" dirty="0"/>
              <a:t>PBA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26E91F-32C7-DFC4-6A4D-20B14000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97" y="2259356"/>
            <a:ext cx="11487926" cy="5579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177023-9658-615F-C267-AEE287842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07" y="3932121"/>
            <a:ext cx="11677365" cy="46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26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41FA9EF-FBFF-EC91-B4C3-D99406635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3804" y="26749"/>
            <a:ext cx="8732048" cy="6831251"/>
          </a:xfrm>
        </p:spPr>
      </p:pic>
    </p:spTree>
    <p:extLst>
      <p:ext uri="{BB962C8B-B14F-4D97-AF65-F5344CB8AC3E}">
        <p14:creationId xmlns:p14="http://schemas.microsoft.com/office/powerpoint/2010/main" val="3307577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6E40284-DC74-85F7-8C3D-3EFFF042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04" y="0"/>
            <a:ext cx="8378357" cy="44210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1B9D0E-75E6-7E0A-3251-5664892A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38" y="4450148"/>
            <a:ext cx="8255493" cy="240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13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360E51A-8C22-829B-56B9-993C769F7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683" y="336793"/>
            <a:ext cx="9136870" cy="6298469"/>
          </a:xfrm>
        </p:spPr>
      </p:pic>
    </p:spTree>
    <p:extLst>
      <p:ext uri="{BB962C8B-B14F-4D97-AF65-F5344CB8AC3E}">
        <p14:creationId xmlns:p14="http://schemas.microsoft.com/office/powerpoint/2010/main" val="2635446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27F288-B8A6-AAA8-A3F1-0149A05EA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78" y="909564"/>
            <a:ext cx="11725764" cy="3500704"/>
          </a:xfrm>
        </p:spPr>
      </p:pic>
    </p:spTree>
    <p:extLst>
      <p:ext uri="{BB962C8B-B14F-4D97-AF65-F5344CB8AC3E}">
        <p14:creationId xmlns:p14="http://schemas.microsoft.com/office/powerpoint/2010/main" val="363101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F0BD17D-811F-5E26-45FF-37561A7D8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435" y="477471"/>
            <a:ext cx="8759796" cy="5679827"/>
          </a:xfrm>
        </p:spPr>
      </p:pic>
    </p:spTree>
    <p:extLst>
      <p:ext uri="{BB962C8B-B14F-4D97-AF65-F5344CB8AC3E}">
        <p14:creationId xmlns:p14="http://schemas.microsoft.com/office/powerpoint/2010/main" val="2720554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A0E8434-F812-0D67-A140-A6DB09738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150" y="-1"/>
            <a:ext cx="8521512" cy="6790431"/>
          </a:xfrm>
        </p:spPr>
      </p:pic>
    </p:spTree>
    <p:extLst>
      <p:ext uri="{BB962C8B-B14F-4D97-AF65-F5344CB8AC3E}">
        <p14:creationId xmlns:p14="http://schemas.microsoft.com/office/powerpoint/2010/main" val="623030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CA52BB2-28CD-3844-2CC4-B79E9F559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350" y="585959"/>
            <a:ext cx="10203599" cy="1218144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F6ADEDC3-A2B4-04C8-5C7A-A8CDCAEFB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0328"/>
            <a:ext cx="10515600" cy="219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08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4B435F-4B7D-D82A-4C2E-43239E387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70580"/>
            <a:ext cx="12016910" cy="4902318"/>
          </a:xfrm>
        </p:spPr>
      </p:pic>
    </p:spTree>
    <p:extLst>
      <p:ext uri="{BB962C8B-B14F-4D97-AF65-F5344CB8AC3E}">
        <p14:creationId xmlns:p14="http://schemas.microsoft.com/office/powerpoint/2010/main" val="1777652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B3B6-73AD-916A-C736-A73821145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863769-AC3F-C52A-FA52-CCD3007D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694"/>
            <a:ext cx="10515600" cy="5297810"/>
          </a:xfrm>
        </p:spPr>
        <p:txBody>
          <a:bodyPr/>
          <a:lstStyle/>
          <a:p>
            <a:r>
              <a:rPr lang="en-US" altLang="zh-CN" dirty="0"/>
              <a:t>2012.07 </a:t>
            </a:r>
            <a:r>
              <a:rPr lang="zh-CN" altLang="en-US" dirty="0"/>
              <a:t>时钟页面置换算法的基本思想与特点</a:t>
            </a:r>
            <a:endParaRPr lang="en-US" altLang="zh-CN" dirty="0"/>
          </a:p>
          <a:p>
            <a:r>
              <a:rPr lang="en-US" altLang="zh-CN" dirty="0"/>
              <a:t>2012.08 </a:t>
            </a:r>
            <a:r>
              <a:rPr lang="zh-CN" altLang="en-US" dirty="0"/>
              <a:t>请求分页存储管理技术的基本思想与应用</a:t>
            </a:r>
            <a:endParaRPr lang="en-US" altLang="zh-CN" dirty="0"/>
          </a:p>
          <a:p>
            <a:r>
              <a:rPr lang="en-US" altLang="zh-CN" dirty="0"/>
              <a:t>2013.03 </a:t>
            </a:r>
            <a:r>
              <a:rPr lang="zh-CN" altLang="en-US" dirty="0"/>
              <a:t>请求分页存储管理的基本概念和分配策略</a:t>
            </a:r>
            <a:endParaRPr lang="en-US" altLang="zh-CN" dirty="0"/>
          </a:p>
          <a:p>
            <a:r>
              <a:rPr lang="en-US" altLang="zh-CN" dirty="0"/>
              <a:t>2014.10 </a:t>
            </a:r>
            <a:r>
              <a:rPr lang="zh-CN" altLang="en-US" dirty="0"/>
              <a:t>画</a:t>
            </a:r>
            <a:r>
              <a:rPr lang="en-US" altLang="zh-CN" dirty="0"/>
              <a:t>LRU</a:t>
            </a:r>
            <a:r>
              <a:rPr lang="zh-CN" altLang="en-US" dirty="0"/>
              <a:t>页面置换算法的置换图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2017.10 </a:t>
            </a:r>
            <a:r>
              <a:rPr lang="zh-CN" altLang="en-US" dirty="0">
                <a:solidFill>
                  <a:srgbClr val="FF0000"/>
                </a:solidFill>
              </a:rPr>
              <a:t>页式虚拟存储管理计算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2018.17 </a:t>
            </a:r>
            <a:r>
              <a:rPr lang="zh-CN" altLang="en-US" dirty="0"/>
              <a:t>请求页式和静态页式有什么区别</a:t>
            </a:r>
            <a:endParaRPr lang="en-US" altLang="zh-CN" dirty="0"/>
          </a:p>
          <a:p>
            <a:r>
              <a:rPr lang="en-US" altLang="zh-CN" dirty="0"/>
              <a:t>2019.10 </a:t>
            </a:r>
            <a:r>
              <a:rPr lang="zh-CN" altLang="en-US" dirty="0"/>
              <a:t>缺页中断次数计算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2019.19 </a:t>
            </a:r>
            <a:r>
              <a:rPr lang="zh-CN" altLang="en-US" dirty="0">
                <a:solidFill>
                  <a:srgbClr val="FF0000"/>
                </a:solidFill>
              </a:rPr>
              <a:t>页面置换算法计算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2020.03 </a:t>
            </a:r>
            <a:r>
              <a:rPr lang="zh-CN" altLang="en-US" dirty="0"/>
              <a:t>解释请求分页页表项的字段</a:t>
            </a:r>
          </a:p>
        </p:txBody>
      </p:sp>
    </p:spTree>
    <p:extLst>
      <p:ext uri="{BB962C8B-B14F-4D97-AF65-F5344CB8AC3E}">
        <p14:creationId xmlns:p14="http://schemas.microsoft.com/office/powerpoint/2010/main" val="3507293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082E6-D84B-5FE0-BEDD-B769CDE5E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43" y="130346"/>
            <a:ext cx="10515600" cy="1325563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940E06-CAAC-B976-E571-3EBF2637B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486399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什么是程序运行时的时间局部性和空间局部性？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>
                <a:solidFill>
                  <a:srgbClr val="FF0000"/>
                </a:solidFill>
              </a:rPr>
              <a:t>在请求分页系统中，页表应包括哪些数据项？每项的作用是什么？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4.</a:t>
            </a:r>
            <a:r>
              <a:rPr lang="zh-CN" altLang="en-US" dirty="0"/>
              <a:t>试说明请求分页系统中的地址变换过程。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何谓固定分配局部置换和可变分配全局置换的内存分配策略？</a:t>
            </a:r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在请求分页系统中，常采用哪几种页面置换算法？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zh-CN" altLang="en-US" dirty="0">
                <a:solidFill>
                  <a:srgbClr val="FF0000"/>
                </a:solidFill>
              </a:rPr>
              <a:t>试说明改进型</a:t>
            </a:r>
            <a:r>
              <a:rPr lang="en-US" altLang="zh-CN" dirty="0">
                <a:solidFill>
                  <a:srgbClr val="FF0000"/>
                </a:solidFill>
              </a:rPr>
              <a:t>Clock</a:t>
            </a:r>
            <a:r>
              <a:rPr lang="zh-CN" altLang="en-US" dirty="0">
                <a:solidFill>
                  <a:srgbClr val="FF0000"/>
                </a:solidFill>
              </a:rPr>
              <a:t>置换算法的基本原理。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8.</a:t>
            </a:r>
            <a:r>
              <a:rPr lang="zh-CN" altLang="en-US" dirty="0"/>
              <a:t>什么是抖动？产生抖动的原因是什么？</a:t>
            </a:r>
            <a:endParaRPr lang="en-US" altLang="zh-CN" dirty="0"/>
          </a:p>
          <a:p>
            <a:r>
              <a:rPr lang="en-US" altLang="zh-CN" dirty="0"/>
              <a:t>9.</a:t>
            </a:r>
            <a:r>
              <a:rPr lang="zh-CN" altLang="en-US" dirty="0"/>
              <a:t>在请求段表机制中，应设置哪些段表项？</a:t>
            </a:r>
          </a:p>
        </p:txBody>
      </p:sp>
    </p:spTree>
    <p:extLst>
      <p:ext uri="{BB962C8B-B14F-4D97-AF65-F5344CB8AC3E}">
        <p14:creationId xmlns:p14="http://schemas.microsoft.com/office/powerpoint/2010/main" val="99718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F189D4-64F4-853D-0D43-4BB635A58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421" y="321276"/>
            <a:ext cx="10515600" cy="7092778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时间局限性：如果程序中的某条指令被执行，则不久之后该指令可能再次执行；如果某数据被访问过，则不久以后该数据可能再次被访问。产生时间局限性的典型原因是在程序中存在着大量的循环操作。空间局限性：一旦程序访问了某个存储单元，在不久之后，其附近的存储单元也将被访问，即程序在一段时间内所访问的地址可能集中在一定的范围之内，其典型情况便是程序的顺序执行。</a:t>
            </a:r>
            <a:endParaRPr lang="en-US" altLang="zh-CN" dirty="0"/>
          </a:p>
          <a:p>
            <a:r>
              <a:rPr lang="en-US" altLang="zh-CN"/>
              <a:t>3</a:t>
            </a:r>
            <a:r>
              <a:rPr lang="en-US" altLang="zh-CN" dirty="0"/>
              <a:t>.</a:t>
            </a:r>
            <a:r>
              <a:rPr lang="zh-CN" altLang="en-US" dirty="0"/>
              <a:t> （</a:t>
            </a:r>
            <a:r>
              <a:rPr lang="en-US" altLang="zh-CN" dirty="0"/>
              <a:t>1</a:t>
            </a:r>
            <a:r>
              <a:rPr lang="zh-CN" altLang="en-US" dirty="0"/>
              <a:t>）状态位（存在位）</a:t>
            </a:r>
            <a:r>
              <a:rPr lang="en-US" altLang="zh-CN" dirty="0"/>
              <a:t>P</a:t>
            </a:r>
            <a:r>
              <a:rPr lang="zh-CN" altLang="en-US" dirty="0"/>
              <a:t>：它用于指示该页是否已调入内存，供程序访问时参考。（</a:t>
            </a:r>
            <a:r>
              <a:rPr lang="en-US" altLang="zh-CN" dirty="0"/>
              <a:t>2</a:t>
            </a:r>
            <a:r>
              <a:rPr lang="zh-CN" altLang="en-US" dirty="0"/>
              <a:t>）访问字段</a:t>
            </a:r>
            <a:r>
              <a:rPr lang="en-US" altLang="zh-CN" dirty="0"/>
              <a:t>A</a:t>
            </a:r>
            <a:r>
              <a:rPr lang="zh-CN" altLang="en-US" dirty="0"/>
              <a:t>：用于记录本页在一段时间内被访问的次数，或记录本页最近已有多长时间未被访问，提供给置换算法（程序）在选择换出页面时参考。（</a:t>
            </a:r>
            <a:r>
              <a:rPr lang="en-US" altLang="zh-CN" dirty="0"/>
              <a:t>3</a:t>
            </a:r>
            <a:r>
              <a:rPr lang="zh-CN" altLang="en-US" dirty="0"/>
              <a:t>）修改位</a:t>
            </a:r>
            <a:r>
              <a:rPr lang="en-US" altLang="zh-CN" dirty="0"/>
              <a:t>M</a:t>
            </a:r>
            <a:r>
              <a:rPr lang="zh-CN" altLang="en-US" dirty="0"/>
              <a:t>：标识该页再调入内存后是否被修改过。（</a:t>
            </a:r>
            <a:r>
              <a:rPr lang="en-US" altLang="zh-CN" dirty="0"/>
              <a:t>4</a:t>
            </a:r>
            <a:r>
              <a:rPr lang="zh-CN" altLang="en-US" dirty="0"/>
              <a:t>）外存地址：用于指出该页在外存上的地址，通常是物理块号，供调入该页时参考。</a:t>
            </a:r>
          </a:p>
        </p:txBody>
      </p:sp>
    </p:spTree>
    <p:extLst>
      <p:ext uri="{BB962C8B-B14F-4D97-AF65-F5344CB8AC3E}">
        <p14:creationId xmlns:p14="http://schemas.microsoft.com/office/powerpoint/2010/main" val="345745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67CA27-ECCA-916F-DCDC-4DC1014DD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7438767"/>
          </a:xfrm>
        </p:spPr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在进行地址变换时，首先检索快表，试图从中找出所要访问的页。若找到，便修改页表项中的访问位</a:t>
            </a:r>
            <a:r>
              <a:rPr lang="en-US" altLang="zh-CN" dirty="0"/>
              <a:t>A</a:t>
            </a:r>
            <a:r>
              <a:rPr lang="zh-CN" altLang="en-US" dirty="0"/>
              <a:t>，供置换算法选换出页面时参考。对于写指令，还需将修改位</a:t>
            </a:r>
            <a:r>
              <a:rPr lang="en-US" altLang="zh-CN" dirty="0"/>
              <a:t>M</a:t>
            </a:r>
            <a:r>
              <a:rPr lang="zh-CN" altLang="en-US" dirty="0"/>
              <a:t>置成“</a:t>
            </a:r>
            <a:r>
              <a:rPr lang="en-US" altLang="zh-CN" dirty="0"/>
              <a:t>1”</a:t>
            </a:r>
            <a:r>
              <a:rPr lang="zh-CN" altLang="en-US" dirty="0"/>
              <a:t>，表示该页再调入内存后已被修改。否则，去内存中查询页表，如果发生缺页中断则通过</a:t>
            </a:r>
            <a:r>
              <a:rPr lang="en-US" altLang="zh-CN" dirty="0"/>
              <a:t>OS</a:t>
            </a:r>
            <a:r>
              <a:rPr lang="zh-CN" altLang="en-US" dirty="0"/>
              <a:t>的调页程序将页面调入内存。最后利用页表项中给出的物理块号和页内地址形成物理地址。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 （</a:t>
            </a:r>
            <a:r>
              <a:rPr lang="en-US" altLang="zh-CN" dirty="0"/>
              <a:t>1</a:t>
            </a:r>
            <a:r>
              <a:rPr lang="zh-CN" altLang="en-US" dirty="0"/>
              <a:t>）固定分配局部置换。固定分配为每个进程分配一组固定数目的物理块，在进程运行期间不再改变。局部置换是指如果进程在运行中发现缺页，则只能从分配给该进程的</a:t>
            </a:r>
            <a:r>
              <a:rPr lang="en-US" altLang="zh-CN" dirty="0"/>
              <a:t>n</a:t>
            </a:r>
            <a:r>
              <a:rPr lang="zh-CN" altLang="en-US" dirty="0"/>
              <a:t>个页面中选出一页换出，然后再调入一页，以保证分配给该进程的内存空间不变。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）可变分配全局置换。可变分配是指先为每个进程分配一定数目的物理块，在进程运行期间，可根据情况做适当的增加或减少。全局置换是指如果进程在运行中发现缺页，则将</a:t>
            </a:r>
            <a:r>
              <a:rPr lang="en-US" altLang="zh-CN" dirty="0"/>
              <a:t>OS</a:t>
            </a:r>
            <a:r>
              <a:rPr lang="zh-CN" altLang="en-US" dirty="0"/>
              <a:t>所保留的空闲物理块取出一块分配给该进程，或者以所有进程的全部物理快为标的，选择一块换出，然后将所缺之页调入。</a:t>
            </a:r>
          </a:p>
        </p:txBody>
      </p:sp>
    </p:spTree>
    <p:extLst>
      <p:ext uri="{BB962C8B-B14F-4D97-AF65-F5344CB8AC3E}">
        <p14:creationId xmlns:p14="http://schemas.microsoft.com/office/powerpoint/2010/main" val="722581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E79252-1CC7-72A2-00CB-4C1988966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5" y="1"/>
            <a:ext cx="10515600" cy="7747686"/>
          </a:xfrm>
        </p:spPr>
        <p:txBody>
          <a:bodyPr>
            <a:norm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采用的页面置换算法有：最佳置换算法和先进先出置换算法，最近最久未使用（</a:t>
            </a:r>
            <a:r>
              <a:rPr lang="en-US" altLang="zh-CN" dirty="0"/>
              <a:t>LRU</a:t>
            </a:r>
            <a:r>
              <a:rPr lang="zh-CN" altLang="en-US" dirty="0"/>
              <a:t>）置换算法，</a:t>
            </a:r>
            <a:r>
              <a:rPr lang="en-US" altLang="zh-CN" dirty="0"/>
              <a:t>Clock</a:t>
            </a:r>
            <a:r>
              <a:rPr lang="zh-CN" altLang="en-US" dirty="0"/>
              <a:t>置换算法，最少使用置换算法，页面缓冲算法等。</a:t>
            </a:r>
            <a:endParaRPr lang="en-US" altLang="zh-CN" dirty="0"/>
          </a:p>
          <a:p>
            <a:r>
              <a:rPr lang="en-US" altLang="zh-CN" dirty="0"/>
              <a:t>7.</a:t>
            </a:r>
            <a:r>
              <a:rPr lang="zh-CN" altLang="en-US" dirty="0"/>
              <a:t>因为修改过的页面在换出时付出的开销比未被修改过的页面大，在改进型</a:t>
            </a:r>
            <a:r>
              <a:rPr lang="en-US" altLang="zh-CN" dirty="0"/>
              <a:t>Clock</a:t>
            </a:r>
            <a:r>
              <a:rPr lang="zh-CN" altLang="en-US" dirty="0"/>
              <a:t>算法中，既考虑页面的使用情况，还要增加置换代价的因素；在选择页面作为淘汰页面时，把同时满足未使用过和未被修改过作为首选淘汰页面。</a:t>
            </a:r>
            <a:endParaRPr lang="en-US" altLang="zh-CN" dirty="0"/>
          </a:p>
          <a:p>
            <a:r>
              <a:rPr lang="en-US" altLang="zh-CN" dirty="0"/>
              <a:t>8.</a:t>
            </a:r>
            <a:r>
              <a:rPr lang="zh-CN" altLang="en-US" dirty="0"/>
              <a:t>抖动就是指当内存中已无空闲空间而又发生缺页中断时，需要从内存中调出一页程序或数据送磁盘的对换区中，而接下来刚被换出的页很快被访问，需重新调入。如此频繁更换页面，使得系统把大部分时间用在了页面的调进换出上，而几乎不能完成任何有效的的工作，我们称这种现象为“抖动”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产生抖动的原因是系统中 同时运行的进程太多，由此分配给每个进程的物理块太少，不能满足进程正常运行的基本要求，致使每个进程运行时频繁缺页。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8464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4FC42-1A65-3525-DF6D-5A36BA28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E217AE-5ADB-8D94-FD11-DDE0BC773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</a:t>
            </a:r>
            <a:r>
              <a:rPr lang="zh-CN" altLang="en-US" dirty="0"/>
              <a:t>段名、段长、段基址、存取方式、访问字段、修改位、存在位、增补位、外存始地址。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0930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8D5FF37-1E83-075C-BA2A-913117A18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1010"/>
            <a:ext cx="12206392" cy="6261934"/>
          </a:xfr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CFC84F3-D1DB-94B5-70AE-9FCFFA08EDA1}"/>
              </a:ext>
            </a:extLst>
          </p:cNvPr>
          <p:cNvCxnSpPr/>
          <p:nvPr/>
        </p:nvCxnSpPr>
        <p:spPr>
          <a:xfrm>
            <a:off x="8833282" y="1100831"/>
            <a:ext cx="3204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DA39C31-2882-E969-6948-2A82E117F12C}"/>
              </a:ext>
            </a:extLst>
          </p:cNvPr>
          <p:cNvCxnSpPr>
            <a:cxnSpLocks/>
          </p:cNvCxnSpPr>
          <p:nvPr/>
        </p:nvCxnSpPr>
        <p:spPr>
          <a:xfrm>
            <a:off x="124287" y="1580225"/>
            <a:ext cx="55396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345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76695FC-2882-32BB-6AE4-3164FCCD0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15" y="0"/>
            <a:ext cx="10375158" cy="376935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F7A561-559A-FC1A-ACD6-665FBCC2B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35" y="3840869"/>
            <a:ext cx="10724004" cy="2861772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33F72B7-7DF5-3D14-3342-9DCC2832EFE1}"/>
              </a:ext>
            </a:extLst>
          </p:cNvPr>
          <p:cNvCxnSpPr/>
          <p:nvPr/>
        </p:nvCxnSpPr>
        <p:spPr>
          <a:xfrm flipV="1">
            <a:off x="719091" y="719091"/>
            <a:ext cx="9765437" cy="798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AA95E1B-6285-B9C6-41AA-EF7BE61C4659}"/>
              </a:ext>
            </a:extLst>
          </p:cNvPr>
          <p:cNvCxnSpPr>
            <a:cxnSpLocks/>
          </p:cNvCxnSpPr>
          <p:nvPr/>
        </p:nvCxnSpPr>
        <p:spPr>
          <a:xfrm flipV="1">
            <a:off x="241176" y="1100831"/>
            <a:ext cx="10154575" cy="813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09F9F5E-B2F5-727F-E980-2A44F30688FF}"/>
              </a:ext>
            </a:extLst>
          </p:cNvPr>
          <p:cNvCxnSpPr>
            <a:cxnSpLocks/>
          </p:cNvCxnSpPr>
          <p:nvPr/>
        </p:nvCxnSpPr>
        <p:spPr>
          <a:xfrm flipV="1">
            <a:off x="233778" y="1473693"/>
            <a:ext cx="10179729" cy="828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B1FEE09-82B7-0260-7D4F-D9E09B88D40F}"/>
              </a:ext>
            </a:extLst>
          </p:cNvPr>
          <p:cNvCxnSpPr>
            <a:cxnSpLocks/>
          </p:cNvCxnSpPr>
          <p:nvPr/>
        </p:nvCxnSpPr>
        <p:spPr>
          <a:xfrm flipV="1">
            <a:off x="208625" y="1848034"/>
            <a:ext cx="10179729" cy="828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2BA368B-6454-6C99-C7CD-FBC3AD39C53C}"/>
              </a:ext>
            </a:extLst>
          </p:cNvPr>
          <p:cNvCxnSpPr>
            <a:cxnSpLocks/>
          </p:cNvCxnSpPr>
          <p:nvPr/>
        </p:nvCxnSpPr>
        <p:spPr>
          <a:xfrm>
            <a:off x="195309" y="2237173"/>
            <a:ext cx="58858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061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1FF8202-D7BF-FCD1-9D89-0A985C0AB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0276"/>
            <a:ext cx="12189075" cy="3751320"/>
          </a:xfr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5772DFA-40F3-F7A4-04E2-8FA4A2E2BEC3}"/>
              </a:ext>
            </a:extLst>
          </p:cNvPr>
          <p:cNvCxnSpPr/>
          <p:nvPr/>
        </p:nvCxnSpPr>
        <p:spPr>
          <a:xfrm>
            <a:off x="843379" y="4341181"/>
            <a:ext cx="11141475" cy="887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42B6580-9BC5-7353-B135-2187B22485E3}"/>
              </a:ext>
            </a:extLst>
          </p:cNvPr>
          <p:cNvCxnSpPr>
            <a:cxnSpLocks/>
          </p:cNvCxnSpPr>
          <p:nvPr/>
        </p:nvCxnSpPr>
        <p:spPr>
          <a:xfrm>
            <a:off x="205666" y="4830933"/>
            <a:ext cx="75001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87BD066-95B1-7169-1719-A39B5B707BC8}"/>
              </a:ext>
            </a:extLst>
          </p:cNvPr>
          <p:cNvCxnSpPr/>
          <p:nvPr/>
        </p:nvCxnSpPr>
        <p:spPr>
          <a:xfrm>
            <a:off x="798990" y="3089429"/>
            <a:ext cx="112036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8E9BB0C-2681-8C92-59A8-FF2C97888BEF}"/>
              </a:ext>
            </a:extLst>
          </p:cNvPr>
          <p:cNvCxnSpPr>
            <a:cxnSpLocks/>
          </p:cNvCxnSpPr>
          <p:nvPr/>
        </p:nvCxnSpPr>
        <p:spPr>
          <a:xfrm>
            <a:off x="250054" y="3499281"/>
            <a:ext cx="11743678" cy="1228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80302D7-ED41-9F1C-CAC9-6603F081EF0D}"/>
              </a:ext>
            </a:extLst>
          </p:cNvPr>
          <p:cNvCxnSpPr>
            <a:cxnSpLocks/>
          </p:cNvCxnSpPr>
          <p:nvPr/>
        </p:nvCxnSpPr>
        <p:spPr>
          <a:xfrm>
            <a:off x="313677" y="3971277"/>
            <a:ext cx="70192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21B5768-C80D-12A5-000B-C879DAE4E16D}"/>
              </a:ext>
            </a:extLst>
          </p:cNvPr>
          <p:cNvSpPr txBox="1"/>
          <p:nvPr/>
        </p:nvSpPr>
        <p:spPr>
          <a:xfrm>
            <a:off x="7439487" y="3568824"/>
            <a:ext cx="417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</a:rPr>
              <a:t>请求分页的基本概念</a:t>
            </a:r>
            <a:r>
              <a:rPr lang="en-US" altLang="zh-CN" sz="2400" dirty="0">
                <a:solidFill>
                  <a:srgbClr val="00B050"/>
                </a:solidFill>
              </a:rPr>
              <a:t>/</a:t>
            </a:r>
            <a:r>
              <a:rPr lang="zh-CN" altLang="en-US" sz="2400" dirty="0">
                <a:solidFill>
                  <a:srgbClr val="00B050"/>
                </a:solidFill>
              </a:rPr>
              <a:t>思想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E4A7ECD-137E-861D-6499-E6D942937B42}"/>
              </a:ext>
            </a:extLst>
          </p:cNvPr>
          <p:cNvSpPr txBox="1"/>
          <p:nvPr/>
        </p:nvSpPr>
        <p:spPr>
          <a:xfrm>
            <a:off x="7689541" y="4431437"/>
            <a:ext cx="417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请求分页所需的硬件支持</a:t>
            </a:r>
          </a:p>
        </p:txBody>
      </p:sp>
    </p:spTree>
    <p:extLst>
      <p:ext uri="{BB962C8B-B14F-4D97-AF65-F5344CB8AC3E}">
        <p14:creationId xmlns:p14="http://schemas.microsoft.com/office/powerpoint/2010/main" val="3575900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0D18C-F25B-96C1-3C5E-CF965543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08" y="0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00B050"/>
                </a:solidFill>
              </a:rPr>
              <a:t>页表机制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34570F-5E2E-C081-EA7E-3B0BF4F3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416" y="3187377"/>
            <a:ext cx="7214549" cy="10821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601220-CCFF-1FA2-47F3-51B1A3784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26" y="4417176"/>
            <a:ext cx="10039350" cy="12287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4A7B34-03FB-A2A9-BD46-46D9DAC54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493" y="5643835"/>
            <a:ext cx="9703528" cy="121416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F923444-D025-24FC-F084-75FDFEBA2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492" y="328474"/>
            <a:ext cx="9400508" cy="254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61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8CECD9C-2292-5D6B-78CB-AE759FA95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230728"/>
            <a:ext cx="12141254" cy="4057963"/>
          </a:xfrm>
        </p:spPr>
      </p:pic>
    </p:spTree>
    <p:extLst>
      <p:ext uri="{BB962C8B-B14F-4D97-AF65-F5344CB8AC3E}">
        <p14:creationId xmlns:p14="http://schemas.microsoft.com/office/powerpoint/2010/main" val="472901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D96F06C-3075-A7C8-2589-BE9EDA157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811265" cy="6863814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20B16F-FC90-0C35-AF6E-32AF0557423D}"/>
              </a:ext>
            </a:extLst>
          </p:cNvPr>
          <p:cNvSpPr txBox="1"/>
          <p:nvPr/>
        </p:nvSpPr>
        <p:spPr>
          <a:xfrm>
            <a:off x="10107827" y="217478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见图示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12A90F0-F21D-12B1-B8E0-13B2DA6F8F72}"/>
              </a:ext>
            </a:extLst>
          </p:cNvPr>
          <p:cNvCxnSpPr>
            <a:cxnSpLocks/>
          </p:cNvCxnSpPr>
          <p:nvPr/>
        </p:nvCxnSpPr>
        <p:spPr>
          <a:xfrm flipV="1">
            <a:off x="6125592" y="1020932"/>
            <a:ext cx="150921" cy="621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95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5484D-9341-896E-7B3C-3E822C84E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2" y="248575"/>
            <a:ext cx="10515600" cy="705267"/>
          </a:xfrm>
        </p:spPr>
        <p:txBody>
          <a:bodyPr/>
          <a:lstStyle/>
          <a:p>
            <a:r>
              <a:rPr lang="zh-CN" altLang="en-US" dirty="0"/>
              <a:t>程序局部性原理的应用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A8280A-5AA4-D0C5-7F47-6335E0D37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08" y="1029180"/>
            <a:ext cx="10515600" cy="5828820"/>
          </a:xfrm>
        </p:spPr>
        <p:txBody>
          <a:bodyPr/>
          <a:lstStyle/>
          <a:p>
            <a:r>
              <a:rPr lang="zh-CN" altLang="en-US" dirty="0"/>
              <a:t>高速缓存技术</a:t>
            </a:r>
            <a:endParaRPr lang="en-US" altLang="zh-CN" dirty="0"/>
          </a:p>
          <a:p>
            <a:r>
              <a:rPr lang="zh-CN" altLang="en-US" dirty="0"/>
              <a:t>虚拟内存技术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6DB0A4-62C2-1C53-48B5-E72066467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359" y="174853"/>
            <a:ext cx="4633727" cy="28289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9EE0B7-FEE8-419F-A8A6-F68EC60DC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796" y="3266982"/>
            <a:ext cx="6132793" cy="33294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CB98AE-1A71-75D2-FC70-A4E116896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47" y="2945862"/>
            <a:ext cx="6118965" cy="91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88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1054</Words>
  <Application>Microsoft Office PowerPoint</Application>
  <PresentationFormat>宽屏</PresentationFormat>
  <Paragraphs>47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等线 Light</vt:lpstr>
      <vt:lpstr>Arial</vt:lpstr>
      <vt:lpstr>Office 主题​​</vt:lpstr>
      <vt:lpstr>虚拟内存管理</vt:lpstr>
      <vt:lpstr>PowerPoint 演示文稿</vt:lpstr>
      <vt:lpstr>PowerPoint 演示文稿</vt:lpstr>
      <vt:lpstr>PowerPoint 演示文稿</vt:lpstr>
      <vt:lpstr>PowerPoint 演示文稿</vt:lpstr>
      <vt:lpstr>页表机制</vt:lpstr>
      <vt:lpstr>PowerPoint 演示文稿</vt:lpstr>
      <vt:lpstr>PowerPoint 演示文稿</vt:lpstr>
      <vt:lpstr>程序局部性原理的应用</vt:lpstr>
      <vt:lpstr>PowerPoint 演示文稿</vt:lpstr>
      <vt:lpstr>PowerPoint 演示文稿</vt:lpstr>
      <vt:lpstr>页面置换算法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真题</vt:lpstr>
      <vt:lpstr>练习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虚拟内存管理</dc:title>
  <dc:creator>晚风吹行舟</dc:creator>
  <cp:lastModifiedBy>晚风吹行舟</cp:lastModifiedBy>
  <cp:revision>124</cp:revision>
  <dcterms:created xsi:type="dcterms:W3CDTF">2022-08-16T14:38:46Z</dcterms:created>
  <dcterms:modified xsi:type="dcterms:W3CDTF">2022-09-08T04:05:03Z</dcterms:modified>
</cp:coreProperties>
</file>